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Bebas Neue Bold" charset="1" panose="020B0606020202050201"/>
      <p:regular r:id="rId21"/>
    </p:embeddedFont>
    <p:embeddedFont>
      <p:font typeface="Canva Sans" charset="1" panose="020B0503030501040103"/>
      <p:regular r:id="rId22"/>
    </p:embeddedFont>
    <p:embeddedFont>
      <p:font typeface="Montserrat" charset="1" panose="00000500000000000000"/>
      <p:regular r:id="rId23"/>
    </p:embeddedFont>
    <p:embeddedFont>
      <p:font typeface="Montserrat Bold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jpeg" Type="http://schemas.openxmlformats.org/officeDocument/2006/relationships/image"/><Relationship Id="rId6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jpeg" Type="http://schemas.openxmlformats.org/officeDocument/2006/relationships/image"/><Relationship Id="rId4" Target="../media/image2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06996" y="6020641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4" y="0"/>
                </a:lnTo>
                <a:lnTo>
                  <a:pt x="11185274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3046" y="1688116"/>
            <a:ext cx="16247900" cy="4332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490"/>
              </a:lnSpc>
            </a:pPr>
            <a:r>
              <a:rPr lang="en-US" sz="17000" b="true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PIZZA SALES PROJECT USING SQL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280761" y="303580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752650" y="925830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83046" y="6952564"/>
            <a:ext cx="4763399" cy="679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by MANOJ KUMAR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330313" y="6998487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5" y="0"/>
                </a:lnTo>
                <a:lnTo>
                  <a:pt x="11185275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572768"/>
            <a:ext cx="16230600" cy="3570732"/>
          </a:xfrm>
          <a:custGeom>
            <a:avLst/>
            <a:gdLst/>
            <a:ahLst/>
            <a:cxnLst/>
            <a:rect r="r" b="b" t="t" l="l"/>
            <a:pathLst>
              <a:path h="3570732" w="16230600">
                <a:moveTo>
                  <a:pt x="0" y="0"/>
                </a:moveTo>
                <a:lnTo>
                  <a:pt x="16230600" y="0"/>
                </a:lnTo>
                <a:lnTo>
                  <a:pt x="16230600" y="3570732"/>
                </a:lnTo>
                <a:lnTo>
                  <a:pt x="0" y="35707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95224" y="5781756"/>
            <a:ext cx="8801307" cy="3908168"/>
          </a:xfrm>
          <a:custGeom>
            <a:avLst/>
            <a:gdLst/>
            <a:ahLst/>
            <a:cxnLst/>
            <a:rect r="r" b="b" t="t" l="l"/>
            <a:pathLst>
              <a:path h="3908168" w="8801307">
                <a:moveTo>
                  <a:pt x="0" y="0"/>
                </a:moveTo>
                <a:lnTo>
                  <a:pt x="8801307" y="0"/>
                </a:lnTo>
                <a:lnTo>
                  <a:pt x="8801307" y="3908167"/>
                </a:lnTo>
                <a:lnTo>
                  <a:pt x="0" y="39081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014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6819" y="617346"/>
            <a:ext cx="15542481" cy="640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9.DETERMINE THE TOP 3 MOST ORDERED PIZZA TYPES BASED ON REVENUE.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330313" y="6998487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5" y="0"/>
                </a:lnTo>
                <a:lnTo>
                  <a:pt x="11185275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0469" y="1620508"/>
            <a:ext cx="15542481" cy="4099329"/>
          </a:xfrm>
          <a:custGeom>
            <a:avLst/>
            <a:gdLst/>
            <a:ahLst/>
            <a:cxnLst/>
            <a:rect r="r" b="b" t="t" l="l"/>
            <a:pathLst>
              <a:path h="4099329" w="15542481">
                <a:moveTo>
                  <a:pt x="0" y="0"/>
                </a:moveTo>
                <a:lnTo>
                  <a:pt x="15542481" y="0"/>
                </a:lnTo>
                <a:lnTo>
                  <a:pt x="15542481" y="4099329"/>
                </a:lnTo>
                <a:lnTo>
                  <a:pt x="0" y="40993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43658" y="6157987"/>
            <a:ext cx="6200342" cy="3720748"/>
          </a:xfrm>
          <a:custGeom>
            <a:avLst/>
            <a:gdLst/>
            <a:ahLst/>
            <a:cxnLst/>
            <a:rect r="r" b="b" t="t" l="l"/>
            <a:pathLst>
              <a:path h="3720748" w="6200342">
                <a:moveTo>
                  <a:pt x="0" y="0"/>
                </a:moveTo>
                <a:lnTo>
                  <a:pt x="6200342" y="0"/>
                </a:lnTo>
                <a:lnTo>
                  <a:pt x="6200342" y="3720748"/>
                </a:lnTo>
                <a:lnTo>
                  <a:pt x="0" y="3720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127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7314181">
            <a:off x="-623587" y="6741817"/>
            <a:ext cx="2465256" cy="2735374"/>
          </a:xfrm>
          <a:custGeom>
            <a:avLst/>
            <a:gdLst/>
            <a:ahLst/>
            <a:cxnLst/>
            <a:rect r="r" b="b" t="t" l="l"/>
            <a:pathLst>
              <a:path h="2735374" w="2465256">
                <a:moveTo>
                  <a:pt x="0" y="0"/>
                </a:moveTo>
                <a:lnTo>
                  <a:pt x="2465256" y="0"/>
                </a:lnTo>
                <a:lnTo>
                  <a:pt x="2465256" y="2735374"/>
                </a:lnTo>
                <a:lnTo>
                  <a:pt x="0" y="27353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16819" y="598296"/>
            <a:ext cx="15542481" cy="585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40"/>
              </a:lnSpc>
              <a:spcBef>
                <a:spcPct val="0"/>
              </a:spcBef>
            </a:pPr>
            <a:r>
              <a:rPr lang="en-US" b="true" sz="45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10.CALCULATE THE PERCENTAGE CONTRIBUTION OF EACH PIZZA TYPE TO TOTAL REVENUE.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330313" y="6998487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5" y="0"/>
                </a:lnTo>
                <a:lnTo>
                  <a:pt x="11185275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314181">
            <a:off x="-623587" y="6741817"/>
            <a:ext cx="2465256" cy="2735374"/>
          </a:xfrm>
          <a:custGeom>
            <a:avLst/>
            <a:gdLst/>
            <a:ahLst/>
            <a:cxnLst/>
            <a:rect r="r" b="b" t="t" l="l"/>
            <a:pathLst>
              <a:path h="2735374" w="2465256">
                <a:moveTo>
                  <a:pt x="0" y="0"/>
                </a:moveTo>
                <a:lnTo>
                  <a:pt x="2465256" y="0"/>
                </a:lnTo>
                <a:lnTo>
                  <a:pt x="2465256" y="2735374"/>
                </a:lnTo>
                <a:lnTo>
                  <a:pt x="0" y="2735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84831" y="1590313"/>
            <a:ext cx="15206132" cy="4025242"/>
          </a:xfrm>
          <a:custGeom>
            <a:avLst/>
            <a:gdLst/>
            <a:ahLst/>
            <a:cxnLst/>
            <a:rect r="r" b="b" t="t" l="l"/>
            <a:pathLst>
              <a:path h="4025242" w="15206132">
                <a:moveTo>
                  <a:pt x="0" y="0"/>
                </a:moveTo>
                <a:lnTo>
                  <a:pt x="15206132" y="0"/>
                </a:lnTo>
                <a:lnTo>
                  <a:pt x="15206132" y="4025243"/>
                </a:lnTo>
                <a:lnTo>
                  <a:pt x="0" y="40252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908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423084" y="6014778"/>
            <a:ext cx="2905699" cy="4189451"/>
          </a:xfrm>
          <a:custGeom>
            <a:avLst/>
            <a:gdLst/>
            <a:ahLst/>
            <a:cxnLst/>
            <a:rect r="r" b="b" t="t" l="l"/>
            <a:pathLst>
              <a:path h="4189451" w="2905699">
                <a:moveTo>
                  <a:pt x="0" y="0"/>
                </a:moveTo>
                <a:lnTo>
                  <a:pt x="2905699" y="0"/>
                </a:lnTo>
                <a:lnTo>
                  <a:pt x="2905699" y="4189451"/>
                </a:lnTo>
                <a:lnTo>
                  <a:pt x="0" y="41894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16819" y="617346"/>
            <a:ext cx="15542481" cy="640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11.ANALYZE THE CUMULATIVE REVENUE GENERATED OVER TIME.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997020" y="7687000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4" y="0"/>
                </a:lnTo>
                <a:lnTo>
                  <a:pt x="11185274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314181">
            <a:off x="-623587" y="6741817"/>
            <a:ext cx="2465256" cy="2735374"/>
          </a:xfrm>
          <a:custGeom>
            <a:avLst/>
            <a:gdLst/>
            <a:ahLst/>
            <a:cxnLst/>
            <a:rect r="r" b="b" t="t" l="l"/>
            <a:pathLst>
              <a:path h="2735374" w="2465256">
                <a:moveTo>
                  <a:pt x="0" y="0"/>
                </a:moveTo>
                <a:lnTo>
                  <a:pt x="2465256" y="0"/>
                </a:lnTo>
                <a:lnTo>
                  <a:pt x="2465256" y="2735374"/>
                </a:lnTo>
                <a:lnTo>
                  <a:pt x="0" y="2735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71872" y="1524296"/>
            <a:ext cx="11313380" cy="6585208"/>
          </a:xfrm>
          <a:custGeom>
            <a:avLst/>
            <a:gdLst/>
            <a:ahLst/>
            <a:cxnLst/>
            <a:rect r="r" b="b" t="t" l="l"/>
            <a:pathLst>
              <a:path h="6585208" w="11313380">
                <a:moveTo>
                  <a:pt x="0" y="0"/>
                </a:moveTo>
                <a:lnTo>
                  <a:pt x="11313381" y="0"/>
                </a:lnTo>
                <a:lnTo>
                  <a:pt x="11313381" y="6585208"/>
                </a:lnTo>
                <a:lnTo>
                  <a:pt x="0" y="65852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09" t="0" r="-62597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931382" y="1600927"/>
            <a:ext cx="6165190" cy="6447897"/>
          </a:xfrm>
          <a:custGeom>
            <a:avLst/>
            <a:gdLst/>
            <a:ahLst/>
            <a:cxnLst/>
            <a:rect r="r" b="b" t="t" l="l"/>
            <a:pathLst>
              <a:path h="6447897" w="6165190">
                <a:moveTo>
                  <a:pt x="0" y="0"/>
                </a:moveTo>
                <a:lnTo>
                  <a:pt x="6165190" y="0"/>
                </a:lnTo>
                <a:lnTo>
                  <a:pt x="6165190" y="6447897"/>
                </a:lnTo>
                <a:lnTo>
                  <a:pt x="0" y="64478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16819" y="588771"/>
            <a:ext cx="15542481" cy="980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12.DETERMINE THE TOP 3 MOST ORDERED PIZZA TYPES BASED ON REVENUE FOR EACH PIZZA CATEGORY.</a:t>
            </a:r>
          </a:p>
          <a:p>
            <a:pPr algn="l" marL="0" indent="0" lvl="0">
              <a:lnSpc>
                <a:spcPts val="36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330313" y="6998487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5" y="0"/>
                </a:lnTo>
                <a:lnTo>
                  <a:pt x="11185275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7314181">
            <a:off x="-623587" y="6741817"/>
            <a:ext cx="2465256" cy="2735374"/>
          </a:xfrm>
          <a:custGeom>
            <a:avLst/>
            <a:gdLst/>
            <a:ahLst/>
            <a:cxnLst/>
            <a:rect r="r" b="b" t="t" l="l"/>
            <a:pathLst>
              <a:path h="2735374" w="2465256">
                <a:moveTo>
                  <a:pt x="0" y="0"/>
                </a:moveTo>
                <a:lnTo>
                  <a:pt x="2465256" y="0"/>
                </a:lnTo>
                <a:lnTo>
                  <a:pt x="2465256" y="2735374"/>
                </a:lnTo>
                <a:lnTo>
                  <a:pt x="0" y="2735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644990" y="5701176"/>
            <a:ext cx="4330690" cy="3456639"/>
          </a:xfrm>
          <a:custGeom>
            <a:avLst/>
            <a:gdLst/>
            <a:ahLst/>
            <a:cxnLst/>
            <a:rect r="r" b="b" t="t" l="l"/>
            <a:pathLst>
              <a:path h="3456639" w="4330690">
                <a:moveTo>
                  <a:pt x="0" y="0"/>
                </a:moveTo>
                <a:lnTo>
                  <a:pt x="4330690" y="0"/>
                </a:lnTo>
                <a:lnTo>
                  <a:pt x="4330690" y="3456639"/>
                </a:lnTo>
                <a:lnTo>
                  <a:pt x="0" y="3456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6331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5848" y="1902613"/>
            <a:ext cx="16463452" cy="2922263"/>
          </a:xfrm>
          <a:custGeom>
            <a:avLst/>
            <a:gdLst/>
            <a:ahLst/>
            <a:cxnLst/>
            <a:rect r="r" b="b" t="t" l="l"/>
            <a:pathLst>
              <a:path h="2922263" w="16463452">
                <a:moveTo>
                  <a:pt x="0" y="0"/>
                </a:moveTo>
                <a:lnTo>
                  <a:pt x="16463452" y="0"/>
                </a:lnTo>
                <a:lnTo>
                  <a:pt x="16463452" y="2922263"/>
                </a:lnTo>
                <a:lnTo>
                  <a:pt x="0" y="29222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16108" y="492459"/>
            <a:ext cx="16143192" cy="53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64"/>
              </a:lnSpc>
              <a:spcBef>
                <a:spcPct val="0"/>
              </a:spcBef>
            </a:pPr>
            <a:r>
              <a:rPr lang="en-US" b="true" sz="42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13.JOIN THE NECESSARY TABLES TO FIND THE TOTAL QUANTITY OF EACH PIZZA CATEGORY ORDERED.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805395" y="7712216"/>
            <a:ext cx="3438827" cy="737246"/>
            <a:chOff x="0" y="0"/>
            <a:chExt cx="1895622" cy="406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95622" cy="406400"/>
            </a:xfrm>
            <a:custGeom>
              <a:avLst/>
              <a:gdLst/>
              <a:ahLst/>
              <a:cxnLst/>
              <a:rect r="r" b="b" t="t" l="l"/>
              <a:pathLst>
                <a:path h="406400" w="1895622">
                  <a:moveTo>
                    <a:pt x="1692422" y="0"/>
                  </a:moveTo>
                  <a:cubicBezTo>
                    <a:pt x="1804646" y="0"/>
                    <a:pt x="1895622" y="90976"/>
                    <a:pt x="1895622" y="203200"/>
                  </a:cubicBezTo>
                  <a:cubicBezTo>
                    <a:pt x="1895622" y="315424"/>
                    <a:pt x="1804646" y="406400"/>
                    <a:pt x="16924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895622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419031" y="2905491"/>
            <a:ext cx="13449938" cy="519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63"/>
              </a:lnSpc>
            </a:pPr>
            <a:r>
              <a:rPr lang="en-US" b="true" sz="2126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  <a:p>
            <a:pPr algn="ctr">
              <a:lnSpc>
                <a:spcPts val="19563"/>
              </a:lnSpc>
            </a:pPr>
            <a:r>
              <a:rPr lang="en-US" b="true" sz="21264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FOR ATTENTION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5280761" y="3035806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4974427" y="7806978"/>
            <a:ext cx="3100763" cy="479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6"/>
              </a:lnSpc>
            </a:pPr>
            <a:r>
              <a:rPr lang="en-US" sz="2854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Contact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752650" y="9258300"/>
            <a:ext cx="2471391" cy="627331"/>
          </a:xfrm>
          <a:custGeom>
            <a:avLst/>
            <a:gdLst/>
            <a:ahLst/>
            <a:cxnLst/>
            <a:rect r="r" b="b" t="t" l="l"/>
            <a:pathLst>
              <a:path h="627331" w="2471391">
                <a:moveTo>
                  <a:pt x="0" y="0"/>
                </a:moveTo>
                <a:lnTo>
                  <a:pt x="2471391" y="0"/>
                </a:lnTo>
                <a:lnTo>
                  <a:pt x="2471391" y="627331"/>
                </a:lnTo>
                <a:lnTo>
                  <a:pt x="0" y="6273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704260" y="7734854"/>
            <a:ext cx="4778345" cy="737246"/>
            <a:chOff x="0" y="0"/>
            <a:chExt cx="2634019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634019" cy="406400"/>
            </a:xfrm>
            <a:custGeom>
              <a:avLst/>
              <a:gdLst/>
              <a:ahLst/>
              <a:cxnLst/>
              <a:rect r="r" b="b" t="t" l="l"/>
              <a:pathLst>
                <a:path h="406400" w="2634019">
                  <a:moveTo>
                    <a:pt x="2430819" y="0"/>
                  </a:moveTo>
                  <a:cubicBezTo>
                    <a:pt x="2543043" y="0"/>
                    <a:pt x="2634019" y="90976"/>
                    <a:pt x="2634019" y="203200"/>
                  </a:cubicBezTo>
                  <a:cubicBezTo>
                    <a:pt x="2634019" y="315424"/>
                    <a:pt x="2543043" y="406400"/>
                    <a:pt x="243081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EA6E19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634019" cy="454025"/>
            </a:xfrm>
            <a:prstGeom prst="rect">
              <a:avLst/>
            </a:prstGeom>
          </p:spPr>
          <p:txBody>
            <a:bodyPr anchor="ctr" rtlCol="false" tIns="31690" lIns="31690" bIns="31690" rIns="31690"/>
            <a:lstStyle/>
            <a:p>
              <a:pPr algn="ctr" marL="0" indent="0" lvl="0">
                <a:lnSpc>
                  <a:spcPts val="32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8873292" y="7873055"/>
            <a:ext cx="4335422" cy="41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6"/>
              </a:lnSpc>
            </a:pPr>
            <a:r>
              <a:rPr lang="en-US" sz="2454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gmanoj1881@gmail.com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2837925"/>
            <a:ext cx="15894250" cy="2202087"/>
          </a:xfrm>
          <a:custGeom>
            <a:avLst/>
            <a:gdLst/>
            <a:ahLst/>
            <a:cxnLst/>
            <a:rect r="r" b="b" t="t" l="l"/>
            <a:pathLst>
              <a:path h="2202087" w="15894250">
                <a:moveTo>
                  <a:pt x="0" y="0"/>
                </a:moveTo>
                <a:lnTo>
                  <a:pt x="15894250" y="0"/>
                </a:lnTo>
                <a:lnTo>
                  <a:pt x="15894250" y="2202087"/>
                </a:lnTo>
                <a:lnTo>
                  <a:pt x="0" y="2202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9169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166162" y="5489422"/>
            <a:ext cx="5849489" cy="3994145"/>
          </a:xfrm>
          <a:custGeom>
            <a:avLst/>
            <a:gdLst/>
            <a:ahLst/>
            <a:cxnLst/>
            <a:rect r="r" b="b" t="t" l="l"/>
            <a:pathLst>
              <a:path h="3994145" w="5849489">
                <a:moveTo>
                  <a:pt x="0" y="0"/>
                </a:moveTo>
                <a:lnTo>
                  <a:pt x="5849489" y="0"/>
                </a:lnTo>
                <a:lnTo>
                  <a:pt x="5849489" y="3994145"/>
                </a:lnTo>
                <a:lnTo>
                  <a:pt x="0" y="39941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6819" y="674496"/>
            <a:ext cx="14170283" cy="889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439"/>
              </a:lnSpc>
              <a:spcBef>
                <a:spcPct val="0"/>
              </a:spcBef>
            </a:pPr>
            <a:r>
              <a:rPr lang="en-US" b="true" sz="6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1.RETRIEVE THE TOTAL NUMBER OF ORDERS PLACED.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1330313" y="6998487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5" y="0"/>
                </a:lnTo>
                <a:lnTo>
                  <a:pt x="11185275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330313" y="6998487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5" y="0"/>
                </a:lnTo>
                <a:lnTo>
                  <a:pt x="11185275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79528" y="2753509"/>
            <a:ext cx="16579772" cy="2899618"/>
          </a:xfrm>
          <a:custGeom>
            <a:avLst/>
            <a:gdLst/>
            <a:ahLst/>
            <a:cxnLst/>
            <a:rect r="r" b="b" t="t" l="l"/>
            <a:pathLst>
              <a:path h="2899618" w="16579772">
                <a:moveTo>
                  <a:pt x="0" y="0"/>
                </a:moveTo>
                <a:lnTo>
                  <a:pt x="16579772" y="0"/>
                </a:lnTo>
                <a:lnTo>
                  <a:pt x="16579772" y="2899618"/>
                </a:lnTo>
                <a:lnTo>
                  <a:pt x="0" y="28996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92" t="0" r="-692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81529" y="5951641"/>
            <a:ext cx="6002534" cy="3306659"/>
          </a:xfrm>
          <a:custGeom>
            <a:avLst/>
            <a:gdLst/>
            <a:ahLst/>
            <a:cxnLst/>
            <a:rect r="r" b="b" t="t" l="l"/>
            <a:pathLst>
              <a:path h="3306659" w="6002534">
                <a:moveTo>
                  <a:pt x="0" y="0"/>
                </a:moveTo>
                <a:lnTo>
                  <a:pt x="6002534" y="0"/>
                </a:lnTo>
                <a:lnTo>
                  <a:pt x="6002534" y="3306659"/>
                </a:lnTo>
                <a:lnTo>
                  <a:pt x="0" y="33066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6819" y="636396"/>
            <a:ext cx="15542481" cy="771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2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2.CALCULATE THE TOTAL REVENUE GENERATED FROM PIZZA SALES.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330313" y="6998487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5" y="0"/>
                </a:lnTo>
                <a:lnTo>
                  <a:pt x="11185275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585642"/>
            <a:ext cx="16230600" cy="4188507"/>
          </a:xfrm>
          <a:custGeom>
            <a:avLst/>
            <a:gdLst/>
            <a:ahLst/>
            <a:cxnLst/>
            <a:rect r="r" b="b" t="t" l="l"/>
            <a:pathLst>
              <a:path h="4188507" w="16230600">
                <a:moveTo>
                  <a:pt x="0" y="0"/>
                </a:moveTo>
                <a:lnTo>
                  <a:pt x="16230600" y="0"/>
                </a:lnTo>
                <a:lnTo>
                  <a:pt x="16230600" y="4188507"/>
                </a:lnTo>
                <a:lnTo>
                  <a:pt x="0" y="418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69" t="0" r="-3787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274167" y="6461241"/>
            <a:ext cx="7870791" cy="2797059"/>
          </a:xfrm>
          <a:custGeom>
            <a:avLst/>
            <a:gdLst/>
            <a:ahLst/>
            <a:cxnLst/>
            <a:rect r="r" b="b" t="t" l="l"/>
            <a:pathLst>
              <a:path h="2797059" w="7870791">
                <a:moveTo>
                  <a:pt x="0" y="0"/>
                </a:moveTo>
                <a:lnTo>
                  <a:pt x="7870791" y="0"/>
                </a:lnTo>
                <a:lnTo>
                  <a:pt x="7870791" y="2797059"/>
                </a:lnTo>
                <a:lnTo>
                  <a:pt x="0" y="27970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391" r="0" b="-17449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6819" y="636396"/>
            <a:ext cx="15542481" cy="771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2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3.IDENTIFY THE HIGHEST-PRICED PIZZA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330313" y="6998487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5" y="0"/>
                </a:lnTo>
                <a:lnTo>
                  <a:pt x="11185275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62847" y="2038025"/>
            <a:ext cx="16160103" cy="3105475"/>
          </a:xfrm>
          <a:custGeom>
            <a:avLst/>
            <a:gdLst/>
            <a:ahLst/>
            <a:cxnLst/>
            <a:rect r="r" b="b" t="t" l="l"/>
            <a:pathLst>
              <a:path h="3105475" w="16160103">
                <a:moveTo>
                  <a:pt x="0" y="0"/>
                </a:moveTo>
                <a:lnTo>
                  <a:pt x="16160103" y="0"/>
                </a:lnTo>
                <a:lnTo>
                  <a:pt x="16160103" y="3105475"/>
                </a:lnTo>
                <a:lnTo>
                  <a:pt x="0" y="3105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8264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571545" y="5471794"/>
            <a:ext cx="4512093" cy="4351778"/>
          </a:xfrm>
          <a:custGeom>
            <a:avLst/>
            <a:gdLst/>
            <a:ahLst/>
            <a:cxnLst/>
            <a:rect r="r" b="b" t="t" l="l"/>
            <a:pathLst>
              <a:path h="4351778" w="4512093">
                <a:moveTo>
                  <a:pt x="0" y="0"/>
                </a:moveTo>
                <a:lnTo>
                  <a:pt x="4512092" y="0"/>
                </a:lnTo>
                <a:lnTo>
                  <a:pt x="4512092" y="4351778"/>
                </a:lnTo>
                <a:lnTo>
                  <a:pt x="0" y="43517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7484" r="-43014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6819" y="636396"/>
            <a:ext cx="15542481" cy="771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20"/>
              </a:lnSpc>
              <a:spcBef>
                <a:spcPct val="0"/>
              </a:spcBef>
            </a:pPr>
            <a:r>
              <a:rPr lang="en-US" b="true" sz="6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4.IDENTIFY THE MOST COMMON PIZZA SIZE ORDERED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330313" y="6998487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5" y="0"/>
                </a:lnTo>
                <a:lnTo>
                  <a:pt x="11185275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673341"/>
            <a:ext cx="16230600" cy="3712750"/>
          </a:xfrm>
          <a:custGeom>
            <a:avLst/>
            <a:gdLst/>
            <a:ahLst/>
            <a:cxnLst/>
            <a:rect r="r" b="b" t="t" l="l"/>
            <a:pathLst>
              <a:path h="3712750" w="16230600">
                <a:moveTo>
                  <a:pt x="0" y="0"/>
                </a:moveTo>
                <a:lnTo>
                  <a:pt x="16230600" y="0"/>
                </a:lnTo>
                <a:lnTo>
                  <a:pt x="16230600" y="3712750"/>
                </a:lnTo>
                <a:lnTo>
                  <a:pt x="0" y="3712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816951" y="5805191"/>
            <a:ext cx="7663418" cy="3905771"/>
          </a:xfrm>
          <a:custGeom>
            <a:avLst/>
            <a:gdLst/>
            <a:ahLst/>
            <a:cxnLst/>
            <a:rect r="r" b="b" t="t" l="l"/>
            <a:pathLst>
              <a:path h="3905771" w="7663418">
                <a:moveTo>
                  <a:pt x="0" y="0"/>
                </a:moveTo>
                <a:lnTo>
                  <a:pt x="7663418" y="0"/>
                </a:lnTo>
                <a:lnTo>
                  <a:pt x="7663418" y="3905770"/>
                </a:lnTo>
                <a:lnTo>
                  <a:pt x="0" y="3905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4103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6819" y="617346"/>
            <a:ext cx="15542481" cy="640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5. LIST THE TOP 5 MOST ORDERED PIZZA TYPES ALONG WITH THEIR QUANTITIES.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489213" y="3476430"/>
            <a:ext cx="2999203" cy="6421957"/>
          </a:xfrm>
          <a:custGeom>
            <a:avLst/>
            <a:gdLst/>
            <a:ahLst/>
            <a:cxnLst/>
            <a:rect r="r" b="b" t="t" l="l"/>
            <a:pathLst>
              <a:path h="6421957" w="2999203">
                <a:moveTo>
                  <a:pt x="0" y="0"/>
                </a:moveTo>
                <a:lnTo>
                  <a:pt x="2999203" y="0"/>
                </a:lnTo>
                <a:lnTo>
                  <a:pt x="2999203" y="6421957"/>
                </a:lnTo>
                <a:lnTo>
                  <a:pt x="0" y="64219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679556"/>
            <a:ext cx="15154634" cy="1308409"/>
          </a:xfrm>
          <a:custGeom>
            <a:avLst/>
            <a:gdLst/>
            <a:ahLst/>
            <a:cxnLst/>
            <a:rect r="r" b="b" t="t" l="l"/>
            <a:pathLst>
              <a:path h="1308409" w="15154634">
                <a:moveTo>
                  <a:pt x="0" y="0"/>
                </a:moveTo>
                <a:lnTo>
                  <a:pt x="15154634" y="0"/>
                </a:lnTo>
                <a:lnTo>
                  <a:pt x="15154634" y="1308409"/>
                </a:lnTo>
                <a:lnTo>
                  <a:pt x="0" y="13084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616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16819" y="588771"/>
            <a:ext cx="15542481" cy="513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6. JOIN THE NECESSARY TABLES TO FIND THE TOTAL QUANTITY  OF EACH PIZZA CATEGORY ORDERED.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303216" y="4127854"/>
            <a:ext cx="6394468" cy="6421957"/>
            <a:chOff x="0" y="0"/>
            <a:chExt cx="593069" cy="59561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93069" cy="595618"/>
            </a:xfrm>
            <a:custGeom>
              <a:avLst/>
              <a:gdLst/>
              <a:ahLst/>
              <a:cxnLst/>
              <a:rect r="r" b="b" t="t" l="l"/>
              <a:pathLst>
                <a:path h="595618" w="593069">
                  <a:moveTo>
                    <a:pt x="27847" y="0"/>
                  </a:moveTo>
                  <a:lnTo>
                    <a:pt x="565222" y="0"/>
                  </a:lnTo>
                  <a:cubicBezTo>
                    <a:pt x="572607" y="0"/>
                    <a:pt x="579690" y="2934"/>
                    <a:pt x="584913" y="8156"/>
                  </a:cubicBezTo>
                  <a:cubicBezTo>
                    <a:pt x="590135" y="13378"/>
                    <a:pt x="593069" y="20461"/>
                    <a:pt x="593069" y="27847"/>
                  </a:cubicBezTo>
                  <a:lnTo>
                    <a:pt x="593069" y="567772"/>
                  </a:lnTo>
                  <a:cubicBezTo>
                    <a:pt x="593069" y="583151"/>
                    <a:pt x="580601" y="595618"/>
                    <a:pt x="565222" y="595618"/>
                  </a:cubicBezTo>
                  <a:lnTo>
                    <a:pt x="27847" y="595618"/>
                  </a:lnTo>
                  <a:cubicBezTo>
                    <a:pt x="12467" y="595618"/>
                    <a:pt x="0" y="583151"/>
                    <a:pt x="0" y="567772"/>
                  </a:cubicBezTo>
                  <a:lnTo>
                    <a:pt x="0" y="27847"/>
                  </a:lnTo>
                  <a:cubicBezTo>
                    <a:pt x="0" y="12467"/>
                    <a:pt x="12467" y="0"/>
                    <a:pt x="27847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4931" r="0" b="-2783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1330313" y="6998487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5" y="0"/>
                </a:lnTo>
                <a:lnTo>
                  <a:pt x="11185275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303216" y="4762679"/>
            <a:ext cx="6394468" cy="6421957"/>
            <a:chOff x="0" y="0"/>
            <a:chExt cx="593069" cy="59561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3069" cy="595618"/>
            </a:xfrm>
            <a:custGeom>
              <a:avLst/>
              <a:gdLst/>
              <a:ahLst/>
              <a:cxnLst/>
              <a:rect r="r" b="b" t="t" l="l"/>
              <a:pathLst>
                <a:path h="595618" w="593069">
                  <a:moveTo>
                    <a:pt x="27847" y="0"/>
                  </a:moveTo>
                  <a:lnTo>
                    <a:pt x="565222" y="0"/>
                  </a:lnTo>
                  <a:cubicBezTo>
                    <a:pt x="572607" y="0"/>
                    <a:pt x="579690" y="2934"/>
                    <a:pt x="584913" y="8156"/>
                  </a:cubicBezTo>
                  <a:cubicBezTo>
                    <a:pt x="590135" y="13378"/>
                    <a:pt x="593069" y="20461"/>
                    <a:pt x="593069" y="27847"/>
                  </a:cubicBezTo>
                  <a:lnTo>
                    <a:pt x="593069" y="567772"/>
                  </a:lnTo>
                  <a:cubicBezTo>
                    <a:pt x="593069" y="583151"/>
                    <a:pt x="580601" y="595618"/>
                    <a:pt x="565222" y="595618"/>
                  </a:cubicBezTo>
                  <a:lnTo>
                    <a:pt x="27847" y="595618"/>
                  </a:lnTo>
                  <a:cubicBezTo>
                    <a:pt x="12467" y="595618"/>
                    <a:pt x="0" y="583151"/>
                    <a:pt x="0" y="567772"/>
                  </a:cubicBezTo>
                  <a:lnTo>
                    <a:pt x="0" y="27847"/>
                  </a:lnTo>
                  <a:cubicBezTo>
                    <a:pt x="0" y="12467"/>
                    <a:pt x="12467" y="0"/>
                    <a:pt x="27847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4931" r="0" b="-27830"/>
              </a:stretch>
            </a:blipFill>
            <a:ln w="171450" cap="rnd">
              <a:solidFill>
                <a:srgbClr val="EA6E19"/>
              </a:solidFill>
              <a:prstDash val="solid"/>
              <a:round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1330313" y="6998487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5" y="0"/>
                </a:lnTo>
                <a:lnTo>
                  <a:pt x="11185275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8119" y="1819964"/>
            <a:ext cx="16571181" cy="2380984"/>
          </a:xfrm>
          <a:custGeom>
            <a:avLst/>
            <a:gdLst/>
            <a:ahLst/>
            <a:cxnLst/>
            <a:rect r="r" b="b" t="t" l="l"/>
            <a:pathLst>
              <a:path h="2380984" w="16571181">
                <a:moveTo>
                  <a:pt x="0" y="0"/>
                </a:moveTo>
                <a:lnTo>
                  <a:pt x="16571181" y="0"/>
                </a:lnTo>
                <a:lnTo>
                  <a:pt x="16571181" y="2380985"/>
                </a:lnTo>
                <a:lnTo>
                  <a:pt x="0" y="23809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9186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852200" y="4762679"/>
            <a:ext cx="6889041" cy="5152308"/>
          </a:xfrm>
          <a:custGeom>
            <a:avLst/>
            <a:gdLst/>
            <a:ahLst/>
            <a:cxnLst/>
            <a:rect r="r" b="b" t="t" l="l"/>
            <a:pathLst>
              <a:path h="5152308" w="6889041">
                <a:moveTo>
                  <a:pt x="0" y="0"/>
                </a:moveTo>
                <a:lnTo>
                  <a:pt x="6889041" y="0"/>
                </a:lnTo>
                <a:lnTo>
                  <a:pt x="6889041" y="5152308"/>
                </a:lnTo>
                <a:lnTo>
                  <a:pt x="0" y="51523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16819" y="617346"/>
            <a:ext cx="15542481" cy="640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00"/>
              </a:lnSpc>
              <a:spcBef>
                <a:spcPct val="0"/>
              </a:spcBef>
            </a:pPr>
            <a:r>
              <a:rPr lang="en-US" b="true" sz="500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7. JOIN RELEVANT TABLES TO FIND THE CATEGORY-WISE DISTRIBUTION OF PIZZAS.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5" r="0" b="-9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-1588573"/>
            <a:ext cx="1788844" cy="12826898"/>
            <a:chOff x="0" y="0"/>
            <a:chExt cx="471136" cy="337827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1136" cy="3378278"/>
            </a:xfrm>
            <a:custGeom>
              <a:avLst/>
              <a:gdLst/>
              <a:ahLst/>
              <a:cxnLst/>
              <a:rect r="r" b="b" t="t" l="l"/>
              <a:pathLst>
                <a:path h="3378278" w="471136">
                  <a:moveTo>
                    <a:pt x="0" y="0"/>
                  </a:moveTo>
                  <a:lnTo>
                    <a:pt x="471136" y="0"/>
                  </a:lnTo>
                  <a:lnTo>
                    <a:pt x="471136" y="3378278"/>
                  </a:lnTo>
                  <a:lnTo>
                    <a:pt x="0" y="3378278"/>
                  </a:ln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71136" cy="34259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1543050" y="-189500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6E1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6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330313" y="6998487"/>
            <a:ext cx="11185274" cy="7102649"/>
          </a:xfrm>
          <a:custGeom>
            <a:avLst/>
            <a:gdLst/>
            <a:ahLst/>
            <a:cxnLst/>
            <a:rect r="r" b="b" t="t" l="l"/>
            <a:pathLst>
              <a:path h="7102649" w="11185274">
                <a:moveTo>
                  <a:pt x="0" y="0"/>
                </a:moveTo>
                <a:lnTo>
                  <a:pt x="11185275" y="0"/>
                </a:lnTo>
                <a:lnTo>
                  <a:pt x="11185275" y="7102649"/>
                </a:lnTo>
                <a:lnTo>
                  <a:pt x="0" y="71026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16819" y="1414681"/>
            <a:ext cx="15206132" cy="4504817"/>
          </a:xfrm>
          <a:custGeom>
            <a:avLst/>
            <a:gdLst/>
            <a:ahLst/>
            <a:cxnLst/>
            <a:rect r="r" b="b" t="t" l="l"/>
            <a:pathLst>
              <a:path h="4504817" w="15206132">
                <a:moveTo>
                  <a:pt x="0" y="0"/>
                </a:moveTo>
                <a:lnTo>
                  <a:pt x="15206131" y="0"/>
                </a:lnTo>
                <a:lnTo>
                  <a:pt x="15206131" y="4504816"/>
                </a:lnTo>
                <a:lnTo>
                  <a:pt x="0" y="4504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11991" y="6470496"/>
            <a:ext cx="6532009" cy="2787804"/>
          </a:xfrm>
          <a:custGeom>
            <a:avLst/>
            <a:gdLst/>
            <a:ahLst/>
            <a:cxnLst/>
            <a:rect r="r" b="b" t="t" l="l"/>
            <a:pathLst>
              <a:path h="2787804" w="6532009">
                <a:moveTo>
                  <a:pt x="0" y="0"/>
                </a:moveTo>
                <a:lnTo>
                  <a:pt x="6532009" y="0"/>
                </a:lnTo>
                <a:lnTo>
                  <a:pt x="6532009" y="2787804"/>
                </a:lnTo>
                <a:lnTo>
                  <a:pt x="0" y="27878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16819" y="588771"/>
            <a:ext cx="15542481" cy="513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79"/>
              </a:lnSpc>
              <a:spcBef>
                <a:spcPct val="0"/>
              </a:spcBef>
            </a:pPr>
            <a:r>
              <a:rPr lang="en-US" b="true" sz="3999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8.GROUP THE ORDERS BY DATE AND CALCULATE THE AVERAGE NUMBER OF PIZZAS ORDERED PER DAY.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DAG2iVGBFu4</dc:identifier>
  <dcterms:modified xsi:type="dcterms:W3CDTF">2011-08-01T06:04:30Z</dcterms:modified>
  <cp:revision>1</cp:revision>
  <dc:title>Brown Orange Modern Bold Pizza Resto Presentation</dc:title>
</cp:coreProperties>
</file>